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</p:sldMasterIdLst>
  <p:notesMasterIdLst>
    <p:notesMasterId r:id="rId16"/>
  </p:notesMasterIdLst>
  <p:handoutMasterIdLst>
    <p:handoutMasterId r:id="rId17"/>
  </p:handoutMasterIdLst>
  <p:sldIdLst>
    <p:sldId id="259" r:id="rId3"/>
    <p:sldId id="321" r:id="rId4"/>
    <p:sldId id="345" r:id="rId5"/>
    <p:sldId id="333" r:id="rId6"/>
    <p:sldId id="322" r:id="rId7"/>
    <p:sldId id="323" r:id="rId8"/>
    <p:sldId id="349" r:id="rId9"/>
    <p:sldId id="331" r:id="rId10"/>
    <p:sldId id="346" r:id="rId11"/>
    <p:sldId id="348" r:id="rId12"/>
    <p:sldId id="334" r:id="rId13"/>
    <p:sldId id="347" r:id="rId14"/>
    <p:sldId id="298" r:id="rId15"/>
  </p:sldIdLst>
  <p:sldSz cx="9144000" cy="6858000" type="screen4x3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CC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8" autoAdjust="0"/>
    <p:restoredTop sz="81130" autoAdjust="0"/>
  </p:normalViewPr>
  <p:slideViewPr>
    <p:cSldViewPr>
      <p:cViewPr varScale="1">
        <p:scale>
          <a:sx n="67" d="100"/>
          <a:sy n="67" d="100"/>
        </p:scale>
        <p:origin x="-12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48"/>
    </p:cViewPr>
  </p:sorterViewPr>
  <p:notesViewPr>
    <p:cSldViewPr>
      <p:cViewPr>
        <p:scale>
          <a:sx n="100" d="100"/>
          <a:sy n="100" d="100"/>
        </p:scale>
        <p:origin x="-1488" y="108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955" cy="495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45" y="1"/>
            <a:ext cx="2945955" cy="4956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C2043-6D5D-4B99-AC17-B7E60ED32389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323"/>
            <a:ext cx="2945955" cy="495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45" y="9429323"/>
            <a:ext cx="2945955" cy="495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ADCB6-0ACE-4AB7-9A21-47FFCAE61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7543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7B701E1-30C6-4C36-87BB-A02FD8697924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C870097-C356-46C8-BC87-46ED47DAB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04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8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87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603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53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87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878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151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878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70097-C356-46C8-BC87-46ED47DABA9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94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27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12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9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99475"/>
      </p:ext>
    </p:extLst>
  </p:cSld>
  <p:clrMapOvr>
    <a:masterClrMapping/>
  </p:clrMapOvr>
  <p:transition spd="slow"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378096"/>
      </p:ext>
    </p:extLst>
  </p:cSld>
  <p:clrMapOvr>
    <a:masterClrMapping/>
  </p:clrMapOvr>
  <p:transition spd="slow" advClick="0" advTm="10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58774"/>
      </p:ext>
    </p:extLst>
  </p:cSld>
  <p:clrMapOvr>
    <a:masterClrMapping/>
  </p:clrMapOvr>
  <p:transition spd="slow" advClick="0" advTm="10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35145"/>
      </p:ext>
    </p:extLst>
  </p:cSld>
  <p:clrMapOvr>
    <a:masterClrMapping/>
  </p:clrMapOvr>
  <p:transition spd="slow" advClick="0" advTm="10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02928"/>
      </p:ext>
    </p:extLst>
  </p:cSld>
  <p:clrMapOvr>
    <a:masterClrMapping/>
  </p:clrMapOvr>
  <p:transition spd="slow" advClick="0" advTm="10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64865"/>
      </p:ext>
    </p:extLst>
  </p:cSld>
  <p:clrMapOvr>
    <a:masterClrMapping/>
  </p:clrMapOvr>
  <p:transition spd="slow" advClick="0" advTm="10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583"/>
      </p:ext>
    </p:extLst>
  </p:cSld>
  <p:clrMapOvr>
    <a:masterClrMapping/>
  </p:clrMapOvr>
  <p:transition spd="slow" advClick="0" advTm="10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5102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74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94420"/>
      </p:ext>
    </p:extLst>
  </p:cSld>
  <p:clrMapOvr>
    <a:masterClrMapping/>
  </p:clrMapOvr>
  <p:transition spd="slow" advClick="0" advTm="10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64433"/>
      </p:ext>
    </p:extLst>
  </p:cSld>
  <p:clrMapOvr>
    <a:masterClrMapping/>
  </p:clrMapOvr>
  <p:transition spd="slow" advClick="0" advTm="10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02050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33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89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02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17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97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45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20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F46E0-0267-47D5-BBAF-5074ECF6756E}" type="datetimeFigureOut">
              <a:rPr lang="en-GB" smtClean="0"/>
              <a:t>06/02/2017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4F6E-7ED5-42B7-8F0F-1643FC639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3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 advTm="10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mailto:maija.sirola@bonuseeig.f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helcom.fi/action-areas/shipping/ais-and-e-navigation/ais-video" TargetMode="External"/><Relationship Id="rId5" Type="http://schemas.openxmlformats.org/officeDocument/2006/relationships/image" Target="../media/image18.jpeg"/><Relationship Id="rId10" Type="http://schemas.openxmlformats.org/officeDocument/2006/relationships/image" Target="../media/image3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nusportal.org/projects" TargetMode="External"/><Relationship Id="rId3" Type="http://schemas.openxmlformats.org/officeDocument/2006/relationships/notesSlide" Target="../notesSlides/notesSlide9.xml"/><Relationship Id="rId7" Type="http://schemas.openxmlformats.org/officeDocument/2006/relationships/hyperlink" Target="http://www.bonusportal.org/" TargetMode="Externa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2.jp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4" r="9748" b="25278"/>
          <a:stretch/>
        </p:blipFill>
        <p:spPr>
          <a:xfrm>
            <a:off x="-314326" y="-286639"/>
            <a:ext cx="9605810" cy="7365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07" y="77294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 smtClean="0">
                <a:solidFill>
                  <a:srgbClr val="002060"/>
                </a:solidFill>
              </a:rPr>
              <a:t>BONUS </a:t>
            </a:r>
          </a:p>
          <a:p>
            <a:pPr algn="ctr"/>
            <a:r>
              <a:rPr lang="fi-FI" sz="3200" b="1" dirty="0" smtClean="0">
                <a:solidFill>
                  <a:srgbClr val="002060"/>
                </a:solidFill>
              </a:rPr>
              <a:t>The joint Baltic Sea </a:t>
            </a:r>
          </a:p>
          <a:p>
            <a:pPr algn="ctr"/>
            <a:r>
              <a:rPr lang="fi-FI" sz="3200" b="1" dirty="0" smtClean="0">
                <a:solidFill>
                  <a:srgbClr val="002060"/>
                </a:solidFill>
              </a:rPr>
              <a:t>research and development programme</a:t>
            </a:r>
          </a:p>
          <a:p>
            <a:pPr algn="ctr"/>
            <a:endParaRPr lang="fi-FI" sz="3200" b="1" dirty="0" smtClean="0">
              <a:solidFill>
                <a:srgbClr val="002060"/>
              </a:solidFill>
            </a:endParaRPr>
          </a:p>
          <a:p>
            <a:pPr algn="ctr"/>
            <a:r>
              <a:rPr lang="fi-FI" sz="4800" b="1" dirty="0" smtClean="0">
                <a:solidFill>
                  <a:srgbClr val="002060"/>
                </a:solidFill>
              </a:rPr>
              <a:t>Role of projects in </a:t>
            </a:r>
          </a:p>
          <a:p>
            <a:pPr algn="ctr"/>
            <a:r>
              <a:rPr lang="fi-FI" sz="4800" b="1" dirty="0" smtClean="0">
                <a:solidFill>
                  <a:srgbClr val="002060"/>
                </a:solidFill>
              </a:rPr>
              <a:t>support of transnational policy</a:t>
            </a:r>
            <a:endParaRPr lang="en-GB" sz="4800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8" y="260648"/>
            <a:ext cx="1802380" cy="504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81" y="260648"/>
            <a:ext cx="693479" cy="471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05206" y="6093296"/>
            <a:ext cx="9596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Maija </a:t>
            </a:r>
            <a:r>
              <a:rPr lang="fi-FI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Sirola, </a:t>
            </a:r>
            <a:r>
              <a:rPr lang="fi-FI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maija.sirola@bonuseeig.fi</a:t>
            </a:r>
            <a:endParaRPr lang="fi-FI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i-FI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CBSS Baltic Sea Science Day, 8 February 2017, St. Petersburg</a:t>
            </a:r>
            <a:endParaRPr lang="fi-FI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3" r="10793" b="20522"/>
          <a:stretch/>
        </p:blipFill>
        <p:spPr>
          <a:xfrm>
            <a:off x="0" y="-3398"/>
            <a:ext cx="9144000" cy="6861398"/>
          </a:xfrm>
          <a:prstGeom prst="rect">
            <a:avLst/>
          </a:prstGeom>
        </p:spPr>
      </p:pic>
      <p:pic>
        <p:nvPicPr>
          <p:cNvPr id="4" name="Picture 3" descr="probalt 2.jpg"/>
          <p:cNvPicPr>
            <a:picLocks noChangeAspect="1"/>
          </p:cNvPicPr>
          <p:nvPr/>
        </p:nvPicPr>
        <p:blipFill>
          <a:blip r:embed="rId5" cstate="print"/>
          <a:srcRect l="3794" r="5749"/>
          <a:stretch>
            <a:fillRect/>
          </a:stretch>
        </p:blipFill>
        <p:spPr>
          <a:xfrm flipH="1">
            <a:off x="0" y="0"/>
            <a:ext cx="9144000" cy="6899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205"/>
            <a:ext cx="1802380" cy="504056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395288" y="871140"/>
            <a:ext cx="8353425" cy="51123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BONUS </a:t>
            </a:r>
            <a:r>
              <a:rPr lang="fi-FI" sz="2600" b="1" dirty="0" smtClean="0">
                <a:solidFill>
                  <a:srgbClr val="002060"/>
                </a:solidFill>
              </a:rPr>
              <a:t>projects in science policy interface in 2016: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sz="2600" b="1" dirty="0" smtClean="0">
                <a:solidFill>
                  <a:srgbClr val="002060"/>
                </a:solidFill>
              </a:rPr>
              <a:t>BONUS INSPIRE </a:t>
            </a:r>
            <a:r>
              <a:rPr lang="en-GB" sz="2600" b="1" dirty="0" smtClean="0">
                <a:solidFill>
                  <a:srgbClr val="002060"/>
                </a:solidFill>
              </a:rPr>
              <a:t>100+ contributions in </a:t>
            </a:r>
            <a:r>
              <a:rPr lang="en-GB" sz="2600" b="1" dirty="0" smtClean="0">
                <a:solidFill>
                  <a:srgbClr val="002060"/>
                </a:solidFill>
              </a:rPr>
              <a:t>stakeholder committees to </a:t>
            </a:r>
            <a:r>
              <a:rPr lang="en-GB" sz="2600" b="1" dirty="0">
                <a:solidFill>
                  <a:srgbClr val="002060"/>
                </a:solidFill>
              </a:rPr>
              <a:t>fisheries </a:t>
            </a:r>
            <a:r>
              <a:rPr lang="en-GB" sz="2600" b="1" dirty="0" smtClean="0">
                <a:solidFill>
                  <a:srgbClr val="002060"/>
                </a:solidFill>
              </a:rPr>
              <a:t>management -&gt; Critical </a:t>
            </a:r>
            <a:r>
              <a:rPr lang="en-GB" sz="2600" b="1" dirty="0">
                <a:solidFill>
                  <a:srgbClr val="002060"/>
                </a:solidFill>
              </a:rPr>
              <a:t>revision of the existing management for cod, herring and sprat in the </a:t>
            </a:r>
            <a:r>
              <a:rPr lang="en-GB" sz="2600" b="1" dirty="0" smtClean="0">
                <a:solidFill>
                  <a:srgbClr val="002060"/>
                </a:solidFill>
              </a:rPr>
              <a:t>Baltic based on spatial </a:t>
            </a:r>
            <a:r>
              <a:rPr lang="en-GB" sz="2600" b="1" dirty="0">
                <a:solidFill>
                  <a:srgbClr val="002060"/>
                </a:solidFill>
              </a:rPr>
              <a:t>ecology </a:t>
            </a:r>
            <a:r>
              <a:rPr lang="en-GB" sz="2600" b="1" dirty="0" smtClean="0">
                <a:solidFill>
                  <a:srgbClr val="002060"/>
                </a:solidFill>
              </a:rPr>
              <a:t>data of </a:t>
            </a:r>
            <a:r>
              <a:rPr lang="en-GB" sz="2600" b="1" dirty="0">
                <a:solidFill>
                  <a:srgbClr val="002060"/>
                </a:solidFill>
              </a:rPr>
              <a:t>fish stocks </a:t>
            </a:r>
            <a:endParaRPr lang="en-GB" sz="2600" b="1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Underlined contributions by BONUS BAMBI, BALTSPACE, BALTCOAST to the Baltic Sea MSP work </a:t>
            </a:r>
            <a:endParaRPr lang="en-GB" sz="2600" b="1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sz="2600" b="1" dirty="0" smtClean="0">
                <a:solidFill>
                  <a:srgbClr val="002060"/>
                </a:solidFill>
              </a:rPr>
              <a:t>Russian </a:t>
            </a:r>
            <a:r>
              <a:rPr lang="en-GB" sz="2600" b="1" dirty="0">
                <a:solidFill>
                  <a:srgbClr val="002060"/>
                </a:solidFill>
              </a:rPr>
              <a:t>partners of BONUS COCOA </a:t>
            </a:r>
            <a:r>
              <a:rPr lang="en-GB" sz="2600" b="1" dirty="0" smtClean="0">
                <a:solidFill>
                  <a:srgbClr val="002060"/>
                </a:solidFill>
              </a:rPr>
              <a:t>participate in the </a:t>
            </a:r>
            <a:r>
              <a:rPr lang="en-GB" sz="2600" b="1" dirty="0">
                <a:solidFill>
                  <a:srgbClr val="002060"/>
                </a:solidFill>
              </a:rPr>
              <a:t>second assessment report on climate change in </a:t>
            </a:r>
            <a:r>
              <a:rPr lang="en-GB" sz="2600" b="1" dirty="0" smtClean="0">
                <a:solidFill>
                  <a:srgbClr val="002060"/>
                </a:solidFill>
              </a:rPr>
              <a:t>Russia </a:t>
            </a:r>
          </a:p>
          <a:p>
            <a:pPr marL="3657600" lvl="8" indent="0" eaLnBrk="0" hangingPunct="0">
              <a:spcBef>
                <a:spcPts val="0"/>
              </a:spcBef>
              <a:buNone/>
              <a:defRPr/>
            </a:pPr>
            <a:r>
              <a:rPr lang="fi-FI" sz="1400" b="1" dirty="0">
                <a:solidFill>
                  <a:srgbClr val="002060"/>
                </a:solidFill>
              </a:rPr>
              <a:t> </a:t>
            </a:r>
            <a:r>
              <a:rPr lang="fi-FI" sz="1400" b="1" dirty="0" smtClean="0">
                <a:solidFill>
                  <a:srgbClr val="002060"/>
                </a:solidFill>
              </a:rPr>
              <a:t>                                                                             </a:t>
            </a:r>
            <a:r>
              <a:rPr lang="fi-FI" sz="2800" b="1" dirty="0" smtClean="0">
                <a:solidFill>
                  <a:srgbClr val="002060"/>
                </a:solidFill>
              </a:rPr>
              <a:t>etc…</a:t>
            </a:r>
            <a:endParaRPr lang="fi-FI" sz="2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9" y="173512"/>
            <a:ext cx="693479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652" y="-214341"/>
            <a:ext cx="10636801" cy="7072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4626" y="6423719"/>
            <a:ext cx="5037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v-LV" sz="1200" i="1" dirty="0" smtClean="0"/>
              <a:t>Source</a:t>
            </a:r>
            <a:r>
              <a:rPr lang="lv-LV" sz="1200" i="1" dirty="0"/>
              <a:t>: </a:t>
            </a:r>
            <a:r>
              <a:rPr lang="lv-LV" sz="1200" i="1" dirty="0">
                <a:hlinkClick r:id="rId6"/>
              </a:rPr>
              <a:t>http://</a:t>
            </a:r>
            <a:r>
              <a:rPr lang="lv-LV" sz="1200" i="1" dirty="0" smtClean="0">
                <a:hlinkClick r:id="rId6"/>
              </a:rPr>
              <a:t>helcom.fi/action-areas/shipping/ais-and-e-navigation/ais-video</a:t>
            </a:r>
            <a:endParaRPr lang="lv-LV" sz="1200" i="1" dirty="0" smtClean="0"/>
          </a:p>
          <a:p>
            <a:pPr algn="r"/>
            <a:r>
              <a:rPr lang="lv-LV" sz="1200" i="1" dirty="0" smtClean="0"/>
              <a:t>30 sek</a:t>
            </a:r>
            <a:endParaRPr lang="en-GB" sz="1200" i="1" dirty="0"/>
          </a:p>
        </p:txBody>
      </p:sp>
      <p:pic>
        <p:nvPicPr>
          <p:cNvPr id="7" name="Baltic Sea Shipping Visualized(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5696" y="1153477"/>
            <a:ext cx="5688632" cy="4060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79512" y="13407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lv-LV" b="1" dirty="0" smtClean="0"/>
              <a:t>. 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803734" y="1153477"/>
            <a:ext cx="5792602" cy="4253484"/>
            <a:chOff x="-167621" y="2192205"/>
            <a:chExt cx="5522468" cy="448151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7" t="11908" r="54416" b="6028"/>
            <a:stretch/>
          </p:blipFill>
          <p:spPr bwMode="auto">
            <a:xfrm>
              <a:off x="-167621" y="2192205"/>
              <a:ext cx="5522468" cy="44815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215049" y="4386590"/>
              <a:ext cx="2698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b="1" dirty="0" smtClean="0">
                  <a:solidFill>
                    <a:schemeClr val="bg1"/>
                  </a:solidFill>
                </a:rPr>
                <a:t>2000 ships at any moment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069"/>
            <a:ext cx="1802380" cy="5040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81" y="169069"/>
            <a:ext cx="693479" cy="471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7627" y="-10836"/>
            <a:ext cx="3250057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STORMWINDS</a:t>
            </a:r>
            <a:endParaRPr lang="en-GB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4242" y="4164188"/>
            <a:ext cx="2063385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ANCHOR</a:t>
            </a:r>
            <a:endParaRPr lang="en-GB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97815" y="1340768"/>
            <a:ext cx="1733103" cy="1323439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GEOIL</a:t>
            </a:r>
          </a:p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WATCH</a:t>
            </a:r>
            <a:endParaRPr lang="en-GB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13476" y="5214367"/>
            <a:ext cx="2583784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HARDCORE</a:t>
            </a:r>
            <a:endParaRPr lang="en-GB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15332" y="3784349"/>
            <a:ext cx="1593513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SHEBA</a:t>
            </a:r>
            <a:endParaRPr lang="en-GB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52350" y="5526243"/>
            <a:ext cx="1737399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SWERA</a:t>
            </a:r>
            <a:endParaRPr lang="en-GB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213476" y="286316"/>
            <a:ext cx="966931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ZEB</a:t>
            </a:r>
            <a:endParaRPr lang="en-GB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3963" y="1710100"/>
            <a:ext cx="2001510" cy="70788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i-FI" sz="4000" b="1" dirty="0" smtClean="0">
                <a:solidFill>
                  <a:schemeClr val="tx2">
                    <a:lumMod val="50000"/>
                  </a:schemeClr>
                </a:solidFill>
              </a:rPr>
              <a:t>ESABALT</a:t>
            </a:r>
            <a:endParaRPr lang="en-GB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2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  <p:extLst mod="1">
    <p:ext uri="{E180D4A7-C9FB-4DFB-919C-405C955672EB}">
      <p14:showEvtLst xmlns:p14="http://schemas.microsoft.com/office/powerpoint/2010/main">
        <p14:playEvt time="0" objId="7"/>
        <p14:stopEvt time="51316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0" b="16535"/>
          <a:stretch/>
        </p:blipFill>
        <p:spPr>
          <a:xfrm flipH="1">
            <a:off x="-3" y="-11710"/>
            <a:ext cx="9407047" cy="7022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205"/>
            <a:ext cx="1802380" cy="504056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395288" y="871140"/>
            <a:ext cx="8353425" cy="51123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fi-FI" sz="2500" b="1" dirty="0" smtClean="0">
                <a:solidFill>
                  <a:srgbClr val="002060"/>
                </a:solidFill>
              </a:rPr>
              <a:t>Collaboration </a:t>
            </a:r>
            <a:r>
              <a:rPr lang="fi-FI" sz="2500" b="1" dirty="0" smtClean="0">
                <a:solidFill>
                  <a:srgbClr val="002060"/>
                </a:solidFill>
              </a:rPr>
              <a:t>with other initiatives </a:t>
            </a:r>
            <a:r>
              <a:rPr lang="fi-FI" sz="2500" b="1" dirty="0">
                <a:solidFill>
                  <a:srgbClr val="002060"/>
                </a:solidFill>
              </a:rPr>
              <a:t>and networks through broad </a:t>
            </a:r>
            <a:r>
              <a:rPr lang="fi-FI" sz="2500" b="1" dirty="0" smtClean="0">
                <a:solidFill>
                  <a:srgbClr val="002060"/>
                </a:solidFill>
              </a:rPr>
              <a:t>communications </a:t>
            </a:r>
            <a:r>
              <a:rPr lang="fi-FI" sz="2500" b="1" dirty="0">
                <a:solidFill>
                  <a:srgbClr val="002060"/>
                </a:solidFill>
              </a:rPr>
              <a:t>programme, joint stakeholder </a:t>
            </a:r>
            <a:r>
              <a:rPr lang="fi-FI" sz="2500" b="1" dirty="0" smtClean="0">
                <a:solidFill>
                  <a:srgbClr val="002060"/>
                </a:solidFill>
              </a:rPr>
              <a:t>platforms, contributions </a:t>
            </a:r>
            <a:r>
              <a:rPr lang="fi-FI" sz="2500" b="1" dirty="0">
                <a:solidFill>
                  <a:srgbClr val="002060"/>
                </a:solidFill>
              </a:rPr>
              <a:t>to strategic planning (SOWs), advisory </a:t>
            </a:r>
            <a:r>
              <a:rPr lang="fi-FI" sz="2500" b="1" dirty="0" smtClean="0">
                <a:solidFill>
                  <a:srgbClr val="002060"/>
                </a:solidFill>
              </a:rPr>
              <a:t>board, joint young scientists training activities etc. On macro-regional level:</a:t>
            </a:r>
            <a:endParaRPr lang="fi-FI" sz="2500" b="1" dirty="0">
              <a:solidFill>
                <a:srgbClr val="002060"/>
              </a:solidFill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fi-FI" sz="2500" b="1" dirty="0" smtClean="0">
                <a:solidFill>
                  <a:srgbClr val="002060"/>
                </a:solidFill>
              </a:rPr>
              <a:t>HELCOM </a:t>
            </a:r>
            <a:endParaRPr lang="fi-FI" sz="2500" b="1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fi-FI" sz="2500" b="1" dirty="0" smtClean="0">
                <a:solidFill>
                  <a:srgbClr val="002060"/>
                </a:solidFill>
              </a:rPr>
              <a:t>VASAB </a:t>
            </a: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fi-FI" sz="2500" b="1" dirty="0" smtClean="0">
                <a:solidFill>
                  <a:srgbClr val="002060"/>
                </a:solidFill>
              </a:rPr>
              <a:t>Interreg </a:t>
            </a:r>
            <a:r>
              <a:rPr lang="fi-FI" sz="2500" b="1" dirty="0" smtClean="0">
                <a:solidFill>
                  <a:srgbClr val="002060"/>
                </a:solidFill>
              </a:rPr>
              <a:t>Baltic Sea Region Programme </a:t>
            </a:r>
            <a:r>
              <a:rPr lang="fi-FI" sz="2500" dirty="0" smtClean="0"/>
              <a:t> </a:t>
            </a:r>
            <a:endParaRPr lang="fi-FI" sz="2500" dirty="0" smtClean="0"/>
          </a:p>
          <a:p>
            <a:pPr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fi-FI" sz="2500" b="1" dirty="0" smtClean="0">
                <a:solidFill>
                  <a:srgbClr val="002060"/>
                </a:solidFill>
              </a:rPr>
              <a:t>EUSBSR </a:t>
            </a:r>
            <a:r>
              <a:rPr lang="fi-FI" sz="2500" dirty="0" smtClean="0"/>
              <a:t> </a:t>
            </a:r>
            <a:endParaRPr lang="fi-FI" sz="2500" dirty="0" smtClean="0"/>
          </a:p>
          <a:p>
            <a:pPr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fi-FI" sz="2500" b="1" dirty="0" smtClean="0">
                <a:solidFill>
                  <a:srgbClr val="002060"/>
                </a:solidFill>
              </a:rPr>
              <a:t>CBSS and Baltic Science Network - </a:t>
            </a:r>
            <a:r>
              <a:rPr lang="en-GB" sz="2500" dirty="0" smtClean="0"/>
              <a:t>“</a:t>
            </a:r>
            <a:r>
              <a:rPr lang="en-GB" sz="2500" i="1" dirty="0"/>
              <a:t>The EU-BONUS-programme is a best practical model for successful joint research programming in the BSR”</a:t>
            </a:r>
            <a:r>
              <a:rPr lang="en-GB" sz="2500" dirty="0"/>
              <a:t> </a:t>
            </a:r>
            <a:endParaRPr lang="en-GB" sz="25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9" y="173512"/>
            <a:ext cx="693479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069"/>
            <a:ext cx="1802380" cy="50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81" y="169069"/>
            <a:ext cx="693479" cy="4711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744835" y="1268760"/>
            <a:ext cx="4283549" cy="35956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6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i-FI" sz="20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endParaRPr lang="fi-FI" sz="20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05808" y="1988840"/>
            <a:ext cx="4122576" cy="47525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fi-FI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Maija Sirola</a:t>
            </a:r>
          </a:p>
          <a:p>
            <a:pPr marL="0" indent="0" algn="r">
              <a:buFont typeface="Arial"/>
              <a:buNone/>
            </a:pPr>
            <a:r>
              <a:rPr lang="fi-FI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maija.sirola@bonuseeig.fi</a:t>
            </a:r>
          </a:p>
          <a:p>
            <a:pPr marL="0" indent="0" algn="r">
              <a:buFont typeface="Arial"/>
              <a:buNone/>
            </a:pPr>
            <a:endParaRPr lang="fi-FI" sz="24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7"/>
            </a:endParaRPr>
          </a:p>
          <a:p>
            <a:pPr marL="0" indent="0" algn="r">
              <a:buFont typeface="Arial"/>
              <a:buNone/>
            </a:pPr>
            <a:endParaRPr lang="fi-FI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7"/>
            </a:endParaRPr>
          </a:p>
          <a:p>
            <a:pPr marL="0" indent="0" algn="r">
              <a:buFont typeface="Arial"/>
              <a:buNone/>
            </a:pPr>
            <a:endParaRPr lang="fi-FI" sz="24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7"/>
            </a:endParaRPr>
          </a:p>
          <a:p>
            <a:pPr marL="0" indent="0" algn="r">
              <a:buFont typeface="Arial"/>
              <a:buNone/>
            </a:pPr>
            <a:endParaRPr lang="fi-FI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7"/>
            </a:endParaRPr>
          </a:p>
          <a:p>
            <a:pPr marL="0" indent="0" algn="r">
              <a:buFont typeface="Arial"/>
              <a:buNone/>
            </a:pPr>
            <a:endParaRPr lang="fi-FI" sz="24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7"/>
            </a:endParaRPr>
          </a:p>
          <a:p>
            <a:pPr marL="0" indent="0" algn="r">
              <a:buFont typeface="Arial"/>
              <a:buNone/>
            </a:pPr>
            <a:r>
              <a:rPr lang="fi-FI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www.bonusportal.org</a:t>
            </a:r>
            <a:endParaRPr lang="fi-FI" sz="24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Font typeface="Arial"/>
              <a:buNone/>
            </a:pPr>
            <a:r>
              <a:rPr lang="fi-FI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www.bonusportal.org/projects</a:t>
            </a:r>
            <a:r>
              <a:rPr lang="fi-FI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Font typeface="Arial"/>
              <a:buNone/>
            </a:pPr>
            <a:endParaRPr lang="fi-FI" sz="2400" dirty="0" smtClean="0">
              <a:solidFill>
                <a:schemeClr val="bg1"/>
              </a:solidFill>
            </a:endParaRPr>
          </a:p>
          <a:p>
            <a:endParaRPr lang="fi-FI" sz="2400" dirty="0" smtClean="0">
              <a:solidFill>
                <a:schemeClr val="bg1"/>
              </a:solidFill>
            </a:endParaRPr>
          </a:p>
          <a:p>
            <a:endParaRPr lang="fi-FI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38"/>
            <a:ext cx="9144000" cy="738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751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lum bright="15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3" t="15999" r="14584" b="389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4367" y="908521"/>
            <a:ext cx="3989633" cy="576263"/>
          </a:xfrm>
        </p:spPr>
        <p:txBody>
          <a:bodyPr>
            <a:noAutofit/>
          </a:bodyPr>
          <a:lstStyle/>
          <a:p>
            <a:pPr algn="l"/>
            <a:r>
              <a:rPr lang="fi-FI" sz="3200" b="1" u="sng" dirty="0" smtClean="0">
                <a:solidFill>
                  <a:srgbClr val="002060"/>
                </a:solidFill>
              </a:rPr>
              <a:t>Participating states</a:t>
            </a:r>
            <a:endParaRPr lang="fi-FI" sz="3200" b="1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6056" y="1464816"/>
            <a:ext cx="3672408" cy="4886003"/>
          </a:xfrm>
        </p:spPr>
        <p:txBody>
          <a:bodyPr>
            <a:normAutofit lnSpcReduction="10000"/>
          </a:bodyPr>
          <a:lstStyle/>
          <a:p>
            <a:r>
              <a:rPr lang="fi-FI" b="1" dirty="0" smtClean="0">
                <a:solidFill>
                  <a:srgbClr val="002060"/>
                </a:solidFill>
              </a:rPr>
              <a:t>Eight EU member states surrounding the Baltic </a:t>
            </a:r>
            <a:r>
              <a:rPr lang="fi-FI" b="1" dirty="0" smtClean="0">
                <a:solidFill>
                  <a:srgbClr val="002060"/>
                </a:solidFill>
              </a:rPr>
              <a:t>Sea</a:t>
            </a:r>
          </a:p>
          <a:p>
            <a:r>
              <a:rPr lang="fi-FI" b="1" dirty="0" smtClean="0">
                <a:solidFill>
                  <a:srgbClr val="002060"/>
                </a:solidFill>
              </a:rPr>
              <a:t>Russia </a:t>
            </a:r>
            <a:r>
              <a:rPr lang="fi-FI" b="1" dirty="0" smtClean="0">
                <a:solidFill>
                  <a:srgbClr val="002060"/>
                </a:solidFill>
              </a:rPr>
              <a:t>participates through bilateral </a:t>
            </a:r>
            <a:r>
              <a:rPr lang="fi-FI" b="1" dirty="0" smtClean="0">
                <a:solidFill>
                  <a:srgbClr val="002060"/>
                </a:solidFill>
              </a:rPr>
              <a:t>agreements</a:t>
            </a:r>
          </a:p>
          <a:p>
            <a:r>
              <a:rPr lang="en-GB" b="1" dirty="0" smtClean="0">
                <a:solidFill>
                  <a:srgbClr val="002060"/>
                </a:solidFill>
              </a:rPr>
              <a:t>All </a:t>
            </a:r>
            <a:r>
              <a:rPr lang="en-GB" b="1" dirty="0">
                <a:solidFill>
                  <a:srgbClr val="002060"/>
                </a:solidFill>
              </a:rPr>
              <a:t>members channelling </a:t>
            </a:r>
            <a:r>
              <a:rPr lang="en-GB" b="1" dirty="0" smtClean="0">
                <a:solidFill>
                  <a:srgbClr val="002060"/>
                </a:solidFill>
              </a:rPr>
              <a:t>their Baltic </a:t>
            </a:r>
            <a:r>
              <a:rPr lang="en-GB" b="1" dirty="0">
                <a:solidFill>
                  <a:srgbClr val="002060"/>
                </a:solidFill>
              </a:rPr>
              <a:t>Sea research funding through BONUS</a:t>
            </a:r>
          </a:p>
          <a:p>
            <a:endParaRPr lang="fi-FI" b="1" dirty="0" smtClean="0">
              <a:solidFill>
                <a:srgbClr val="002060"/>
              </a:solidFill>
            </a:endParaRPr>
          </a:p>
          <a:p>
            <a:endParaRPr lang="fi-FI" sz="2000" b="1" dirty="0" smtClean="0">
              <a:solidFill>
                <a:srgbClr val="002060"/>
              </a:solidFill>
            </a:endParaRPr>
          </a:p>
          <a:p>
            <a:endParaRPr lang="fi-FI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5" descr="baltic_base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00" y="1268760"/>
            <a:ext cx="3236912" cy="3836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205"/>
            <a:ext cx="1802380" cy="504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9" y="173512"/>
            <a:ext cx="693479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3" r="10793" b="20522"/>
          <a:stretch/>
        </p:blipFill>
        <p:spPr>
          <a:xfrm>
            <a:off x="0" y="-3398"/>
            <a:ext cx="9144000" cy="6861398"/>
          </a:xfrm>
          <a:prstGeom prst="rect">
            <a:avLst/>
          </a:prstGeom>
        </p:spPr>
      </p:pic>
      <p:pic>
        <p:nvPicPr>
          <p:cNvPr id="4" name="Picture 3" descr="probalt 2.jpg"/>
          <p:cNvPicPr>
            <a:picLocks noChangeAspect="1"/>
          </p:cNvPicPr>
          <p:nvPr/>
        </p:nvPicPr>
        <p:blipFill>
          <a:blip r:embed="rId5" cstate="print"/>
          <a:srcRect l="3794" r="5749"/>
          <a:stretch>
            <a:fillRect/>
          </a:stretch>
        </p:blipFill>
        <p:spPr>
          <a:xfrm flipH="1">
            <a:off x="0" y="0"/>
            <a:ext cx="9144000" cy="6899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205"/>
            <a:ext cx="1802380" cy="504056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395288" y="871140"/>
            <a:ext cx="8497192" cy="51123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 eaLnBrk="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A bottom-up initiative of national funding </a:t>
            </a:r>
            <a:r>
              <a:rPr lang="fi-FI" sz="2600" b="1" dirty="0" smtClean="0">
                <a:solidFill>
                  <a:srgbClr val="002060"/>
                </a:solidFill>
              </a:rPr>
              <a:t>agencies, matching </a:t>
            </a:r>
            <a:r>
              <a:rPr lang="fi-FI" sz="2600" b="1" dirty="0">
                <a:solidFill>
                  <a:srgbClr val="002060"/>
                </a:solidFill>
              </a:rPr>
              <a:t>funds from EU </a:t>
            </a:r>
            <a:r>
              <a:rPr lang="fi-FI" sz="2600" b="1" dirty="0" smtClean="0">
                <a:solidFill>
                  <a:srgbClr val="002060"/>
                </a:solidFill>
              </a:rPr>
              <a:t>FP7, total of </a:t>
            </a:r>
            <a:r>
              <a:rPr lang="fi-FI" sz="2600" b="1" dirty="0">
                <a:solidFill>
                  <a:srgbClr val="002060"/>
                </a:solidFill>
              </a:rPr>
              <a:t>EUR100 </a:t>
            </a:r>
            <a:r>
              <a:rPr lang="fi-FI" sz="2600" b="1" dirty="0" smtClean="0">
                <a:solidFill>
                  <a:srgbClr val="002060"/>
                </a:solidFill>
              </a:rPr>
              <a:t>million</a:t>
            </a:r>
            <a:endParaRPr lang="fi-FI" sz="2600" b="1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Fostered by several parallel EU policy processes of 2000s:</a:t>
            </a:r>
          </a:p>
          <a:p>
            <a:pPr lvl="1" eaLnBrk="0" hangingPunct="0">
              <a:spcBef>
                <a:spcPts val="600"/>
              </a:spcBef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DG RTD: </a:t>
            </a:r>
            <a:r>
              <a:rPr lang="fi-FI" sz="2600" b="1" dirty="0" smtClean="0">
                <a:solidFill>
                  <a:srgbClr val="002060"/>
                </a:solidFill>
              </a:rPr>
              <a:t>European Research Area</a:t>
            </a:r>
            <a:endParaRPr lang="fi-FI" sz="2600" b="1" dirty="0" smtClean="0">
              <a:solidFill>
                <a:srgbClr val="002060"/>
              </a:solidFill>
            </a:endParaRPr>
          </a:p>
          <a:p>
            <a:pPr lvl="1" eaLnBrk="0" hangingPunct="0">
              <a:spcBef>
                <a:spcPts val="600"/>
              </a:spcBef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DG MARE: Maritime </a:t>
            </a:r>
            <a:r>
              <a:rPr lang="fi-FI" sz="2600" b="1" dirty="0" smtClean="0">
                <a:solidFill>
                  <a:srgbClr val="002060"/>
                </a:solidFill>
              </a:rPr>
              <a:t>and </a:t>
            </a:r>
            <a:r>
              <a:rPr lang="fi-FI" sz="2600" b="1" dirty="0" smtClean="0">
                <a:solidFill>
                  <a:srgbClr val="002060"/>
                </a:solidFill>
              </a:rPr>
              <a:t>Common fisheries </a:t>
            </a:r>
            <a:r>
              <a:rPr lang="fi-FI" sz="2600" b="1" dirty="0" smtClean="0">
                <a:solidFill>
                  <a:srgbClr val="002060"/>
                </a:solidFill>
              </a:rPr>
              <a:t>policies</a:t>
            </a:r>
          </a:p>
          <a:p>
            <a:pPr lvl="1" eaLnBrk="0" hangingPunct="0">
              <a:spcBef>
                <a:spcPts val="600"/>
              </a:spcBef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DG </a:t>
            </a:r>
            <a:r>
              <a:rPr lang="fi-FI" sz="2600" b="1" dirty="0" smtClean="0">
                <a:solidFill>
                  <a:srgbClr val="002060"/>
                </a:solidFill>
              </a:rPr>
              <a:t>REGIO: </a:t>
            </a:r>
            <a:r>
              <a:rPr lang="fi-FI" sz="2600" b="1" dirty="0" smtClean="0">
                <a:solidFill>
                  <a:srgbClr val="002060"/>
                </a:solidFill>
              </a:rPr>
              <a:t>EU Strategy for the Baltic Sea Region </a:t>
            </a:r>
          </a:p>
          <a:p>
            <a:pPr lvl="1" eaLnBrk="0" hangingPunct="0">
              <a:spcBef>
                <a:spcPts val="600"/>
              </a:spcBef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DG </a:t>
            </a:r>
            <a:r>
              <a:rPr lang="fi-FI" sz="2600" b="1" dirty="0" smtClean="0">
                <a:solidFill>
                  <a:srgbClr val="002060"/>
                </a:solidFill>
              </a:rPr>
              <a:t>ENVI: MSFD and HELCOM </a:t>
            </a:r>
            <a:r>
              <a:rPr lang="fi-FI" sz="2600" b="1" dirty="0" smtClean="0">
                <a:solidFill>
                  <a:srgbClr val="002060"/>
                </a:solidFill>
              </a:rPr>
              <a:t>BSAP</a:t>
            </a:r>
          </a:p>
          <a:p>
            <a:pPr eaLnBrk="0" hangingPunct="0">
              <a:spcBef>
                <a:spcPts val="600"/>
              </a:spcBef>
              <a:defRPr/>
            </a:pPr>
            <a:r>
              <a:rPr lang="fi-FI" sz="2600" b="1" dirty="0" smtClean="0">
                <a:solidFill>
                  <a:srgbClr val="002060"/>
                </a:solidFill>
              </a:rPr>
              <a:t>Covers </a:t>
            </a:r>
            <a:r>
              <a:rPr lang="fi-FI" sz="2600" b="1" dirty="0" smtClean="0">
                <a:solidFill>
                  <a:srgbClr val="002060"/>
                </a:solidFill>
              </a:rPr>
              <a:t>fields with direct impact on Baltic Sea ecosystem and sustainable use of goods and </a:t>
            </a:r>
            <a:r>
              <a:rPr lang="fi-FI" sz="2600" b="1" dirty="0" smtClean="0">
                <a:solidFill>
                  <a:srgbClr val="002060"/>
                </a:solidFill>
              </a:rPr>
              <a:t>services</a:t>
            </a:r>
          </a:p>
          <a:p>
            <a:pPr eaLnBrk="0" hangingPunc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fi-FI" sz="24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9" y="173512"/>
            <a:ext cx="693479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4" r="-212" b="43336"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528" y="712781"/>
            <a:ext cx="8640960" cy="47859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A </a:t>
            </a:r>
            <a:r>
              <a:rPr lang="lv-LV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trend-setter </a:t>
            </a:r>
            <a:r>
              <a:rPr lang="lv-LV" sz="2800" dirty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and </a:t>
            </a:r>
            <a:r>
              <a:rPr lang="lv-LV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testlab</a:t>
            </a: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in </a:t>
            </a:r>
            <a:r>
              <a:rPr lang="lv-LV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EU</a:t>
            </a: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 </a:t>
            </a:r>
            <a:r>
              <a:rPr lang="lv-LV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macro</a:t>
            </a: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-</a:t>
            </a:r>
            <a:r>
              <a:rPr lang="lv-LV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regional issu</a:t>
            </a: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es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first </a:t>
            </a: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and only programming and funding initiative integrating marine and maritime research 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coordinating and delivering cutting edge science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underpinning national and EU </a:t>
            </a: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policies, contributing </a:t>
            </a:r>
            <a:r>
              <a:rPr lang="fi-FI" sz="2800" dirty="0" smtClean="0">
                <a:ln w="3175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to sustainable blue growth and related EU strategies</a:t>
            </a:r>
          </a:p>
          <a:p>
            <a:pPr marL="571500" lvl="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i-FI" sz="2800" b="1" dirty="0">
                <a:solidFill>
                  <a:srgbClr val="FF0000"/>
                </a:solidFill>
              </a:rPr>
              <a:t>Marine ecosystem management needs to be based on best knowledge and </a:t>
            </a:r>
            <a:r>
              <a:rPr lang="fi-FI" sz="2800" b="1" dirty="0" smtClean="0">
                <a:solidFill>
                  <a:srgbClr val="FF0000"/>
                </a:solidFill>
              </a:rPr>
              <a:t>innovation – science </a:t>
            </a:r>
            <a:r>
              <a:rPr lang="fi-FI" sz="2800" b="1" dirty="0">
                <a:solidFill>
                  <a:srgbClr val="FF0000"/>
                </a:solidFill>
              </a:rPr>
              <a:t>ja technical solutions need to support protection action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800" dirty="0">
              <a:ln w="3175"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069"/>
            <a:ext cx="1802380" cy="50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81" y="169069"/>
            <a:ext cx="693479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Data 25"/>
          <p:cNvSpPr/>
          <p:nvPr/>
        </p:nvSpPr>
        <p:spPr>
          <a:xfrm rot="1178125">
            <a:off x="462200" y="4866677"/>
            <a:ext cx="8800130" cy="607303"/>
          </a:xfrm>
          <a:prstGeom prst="flowChartInputOutpu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6" name="Group 35"/>
          <p:cNvGrpSpPr/>
          <p:nvPr/>
        </p:nvGrpSpPr>
        <p:grpSpPr>
          <a:xfrm>
            <a:off x="615192" y="1340768"/>
            <a:ext cx="3353153" cy="2684328"/>
            <a:chOff x="903224" y="1340768"/>
            <a:chExt cx="3353153" cy="2684328"/>
          </a:xfrm>
        </p:grpSpPr>
        <p:pic>
          <p:nvPicPr>
            <p:cNvPr id="3" name="Picture 4" descr="Bonus_Publication_Nr_5_kansi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224" y="1650173"/>
              <a:ext cx="1502258" cy="2374923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21000001" rev="21594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2249096" y="1340768"/>
              <a:ext cx="200728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FOCUs on Ecosystem</a:t>
              </a:r>
              <a:endParaRPr lang="en-US" sz="1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4" name="Picture 3" descr="Bonus cover (11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252" y="1916361"/>
            <a:ext cx="1542027" cy="237559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435160" y="1743199"/>
            <a:ext cx="3780545" cy="2909466"/>
            <a:chOff x="2723192" y="1743199"/>
            <a:chExt cx="3780545" cy="2909466"/>
          </a:xfrm>
        </p:grpSpPr>
        <p:pic>
          <p:nvPicPr>
            <p:cNvPr id="6" name="Picture 5" descr="SRA cover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192" y="2132385"/>
              <a:ext cx="1596335" cy="252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3923928" y="1743199"/>
              <a:ext cx="257980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LAND-coast-SEA CONTINUUM </a:t>
              </a:r>
            </a:p>
            <a:p>
              <a:pPr algn="ctr"/>
              <a:r>
                <a:rPr lang="en-US" sz="12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innovation</a:t>
              </a:r>
              <a:endParaRPr lang="en-US" sz="1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627344" y="2247255"/>
            <a:ext cx="4078820" cy="2836787"/>
            <a:chOff x="3915376" y="2247255"/>
            <a:chExt cx="4078820" cy="2836787"/>
          </a:xfrm>
        </p:grpSpPr>
        <p:pic>
          <p:nvPicPr>
            <p:cNvPr id="8" name="Picture 2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376" y="2564433"/>
              <a:ext cx="1605795" cy="2519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5580112" y="2247255"/>
              <a:ext cx="241408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Policy landscape MAPPING</a:t>
              </a:r>
              <a:endParaRPr lang="en-US" sz="1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640" y="2780457"/>
            <a:ext cx="1676184" cy="26192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23" y="3242593"/>
            <a:ext cx="1805938" cy="2565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400" y="620688"/>
            <a:ext cx="8145504" cy="576263"/>
          </a:xfrm>
        </p:spPr>
        <p:txBody>
          <a:bodyPr>
            <a:normAutofit fontScale="90000"/>
          </a:bodyPr>
          <a:lstStyle/>
          <a:p>
            <a:pPr algn="l"/>
            <a:r>
              <a:rPr lang="fi-FI" altLang="fi-FI" b="1" dirty="0" smtClean="0">
                <a:solidFill>
                  <a:schemeClr val="tx2"/>
                </a:solidFill>
              </a:rPr>
              <a:t>BONUS strategic research agenda</a:t>
            </a:r>
            <a:endParaRPr lang="fi-FI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08520" y="381052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00B050"/>
                </a:solidFill>
              </a:rPr>
              <a:t>2006</a:t>
            </a:r>
            <a:endParaRPr lang="fi-FI" sz="1600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409808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00B050"/>
                </a:solidFill>
              </a:rPr>
              <a:t>2010</a:t>
            </a:r>
            <a:endParaRPr lang="fi-FI" sz="16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8790" y="443711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00B050"/>
                </a:solidFill>
              </a:rPr>
              <a:t>2011</a:t>
            </a:r>
            <a:endParaRPr lang="fi-FI" sz="1600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07945" y="486916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00B050"/>
                </a:solidFill>
              </a:rPr>
              <a:t>2013</a:t>
            </a:r>
            <a:endParaRPr lang="fi-FI" sz="1600" b="1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63888" y="515719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00B050"/>
                </a:solidFill>
              </a:rPr>
              <a:t>2014</a:t>
            </a:r>
            <a:endParaRPr lang="fi-FI" sz="1600" b="1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27801" y="558924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00B050"/>
                </a:solidFill>
              </a:rPr>
              <a:t>2016</a:t>
            </a:r>
            <a:endParaRPr lang="fi-FI" sz="1600" b="1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68144" y="597076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b="1" dirty="0" smtClean="0">
                <a:solidFill>
                  <a:srgbClr val="00B050"/>
                </a:solidFill>
              </a:rPr>
              <a:t>2017</a:t>
            </a:r>
            <a:endParaRPr lang="fi-FI" sz="1600" b="1" dirty="0">
              <a:solidFill>
                <a:srgbClr val="00B05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444208" y="2780928"/>
            <a:ext cx="2370008" cy="3435410"/>
            <a:chOff x="6732240" y="2780928"/>
            <a:chExt cx="2370008" cy="3435410"/>
          </a:xfrm>
        </p:grpSpPr>
        <p:grpSp>
          <p:nvGrpSpPr>
            <p:cNvPr id="16" name="Group 15"/>
            <p:cNvGrpSpPr/>
            <p:nvPr/>
          </p:nvGrpSpPr>
          <p:grpSpPr>
            <a:xfrm>
              <a:off x="7167920" y="3573016"/>
              <a:ext cx="1652552" cy="2643322"/>
              <a:chOff x="3851920" y="2708920"/>
              <a:chExt cx="1872208" cy="2448272"/>
            </a:xfrm>
            <a:solidFill>
              <a:schemeClr val="accent1">
                <a:alpha val="80000"/>
              </a:schemeClr>
            </a:solidFill>
          </p:grpSpPr>
          <p:sp>
            <p:nvSpPr>
              <p:cNvPr id="18" name="TextBox 17"/>
              <p:cNvSpPr txBox="1"/>
              <p:nvPr/>
            </p:nvSpPr>
            <p:spPr>
              <a:xfrm>
                <a:off x="4572000" y="2780928"/>
                <a:ext cx="648072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fi-FI" sz="3600" dirty="0" smtClean="0">
                    <a:solidFill>
                      <a:schemeClr val="bg1"/>
                    </a:solidFill>
                  </a:rPr>
                  <a:t>?</a:t>
                </a:r>
                <a:endParaRPr lang="fi-FI"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851920" y="2708920"/>
                <a:ext cx="1872208" cy="2448272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 smtClean="0"/>
              </a:p>
              <a:p>
                <a:pPr algn="ctr"/>
                <a:r>
                  <a:rPr lang="fi-FI" dirty="0" smtClean="0"/>
                  <a:t>BS and NS Strategic research &amp; innovation agenda 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6732240" y="2780928"/>
              <a:ext cx="237000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2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blue growth in </a:t>
              </a:r>
            </a:p>
            <a:p>
              <a:pPr algn="ctr"/>
              <a:r>
                <a:rPr lang="en-US" sz="1200" b="1" cap="all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northern regional seas</a:t>
              </a:r>
              <a:endParaRPr lang="en-US" sz="1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 flipH="1">
            <a:off x="6516216" y="6190094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436096" y="5805264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211960" y="537321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419872" y="5085184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195736" y="465313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187624" y="4293096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395536" y="4005064"/>
            <a:ext cx="2880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8164" y="5326469"/>
            <a:ext cx="457189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>
                <a:solidFill>
                  <a:srgbClr val="002060"/>
                </a:solidFill>
                <a:latin typeface="+mj-lt"/>
              </a:rPr>
              <a:t>PROCESS</a:t>
            </a:r>
          </a:p>
          <a:p>
            <a:r>
              <a:rPr lang="fi-FI" b="1" dirty="0" smtClean="0">
                <a:solidFill>
                  <a:srgbClr val="002060"/>
                </a:solidFill>
                <a:latin typeface="+mj-lt"/>
              </a:rPr>
              <a:t>a systemic approach responding to </a:t>
            </a:r>
          </a:p>
          <a:p>
            <a:r>
              <a:rPr lang="fi-FI" b="1" dirty="0" smtClean="0">
                <a:solidFill>
                  <a:srgbClr val="002060"/>
                </a:solidFill>
                <a:latin typeface="+mj-lt"/>
              </a:rPr>
              <a:t>dynamic </a:t>
            </a:r>
            <a:r>
              <a:rPr lang="fi-FI" b="1" dirty="0" smtClean="0">
                <a:solidFill>
                  <a:srgbClr val="002060"/>
                </a:solidFill>
                <a:latin typeface="+mj-lt"/>
              </a:rPr>
              <a:t>development in relevant policy fields</a:t>
            </a:r>
            <a:endParaRPr lang="fi-FI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980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8440300" cy="368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65040" y="2924944"/>
            <a:ext cx="144016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43608" y="1984484"/>
            <a:ext cx="1967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>
                <a:solidFill>
                  <a:srgbClr val="339933"/>
                </a:solidFill>
              </a:rPr>
              <a:t>Ecosystem</a:t>
            </a:r>
            <a:endParaRPr lang="en-GB" sz="3200" b="1" dirty="0">
              <a:solidFill>
                <a:srgbClr val="3399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3718" y="1183685"/>
            <a:ext cx="3748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>
                <a:solidFill>
                  <a:srgbClr val="339933"/>
                </a:solidFill>
              </a:rPr>
              <a:t>Coast and catchment</a:t>
            </a:r>
            <a:endParaRPr lang="en-GB" sz="3200" b="1" dirty="0">
              <a:solidFill>
                <a:srgbClr val="3399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5043332"/>
            <a:ext cx="3383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>
                <a:solidFill>
                  <a:srgbClr val="339933"/>
                </a:solidFill>
              </a:rPr>
              <a:t>Sustainable use of </a:t>
            </a:r>
          </a:p>
          <a:p>
            <a:r>
              <a:rPr lang="fi-FI" sz="3200" b="1" dirty="0" smtClean="0">
                <a:solidFill>
                  <a:srgbClr val="339933"/>
                </a:solidFill>
              </a:rPr>
              <a:t>goods and services</a:t>
            </a:r>
            <a:endParaRPr lang="en-GB" sz="3200" b="1" dirty="0">
              <a:solidFill>
                <a:srgbClr val="3399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3472" y="1768460"/>
            <a:ext cx="3420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>
                <a:solidFill>
                  <a:srgbClr val="339933"/>
                </a:solidFill>
              </a:rPr>
              <a:t>Societal responses</a:t>
            </a:r>
            <a:endParaRPr lang="en-GB" sz="3200" b="1" dirty="0">
              <a:solidFill>
                <a:srgbClr val="33993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5401535"/>
            <a:ext cx="33265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 smtClean="0">
                <a:solidFill>
                  <a:srgbClr val="339933"/>
                </a:solidFill>
              </a:rPr>
              <a:t>Observation and</a:t>
            </a:r>
          </a:p>
          <a:p>
            <a:r>
              <a:rPr lang="fi-FI" sz="3200" b="1" dirty="0" smtClean="0">
                <a:solidFill>
                  <a:srgbClr val="339933"/>
                </a:solidFill>
              </a:rPr>
              <a:t>data management</a:t>
            </a:r>
            <a:endParaRPr lang="en-GB" sz="3200" b="1" dirty="0">
              <a:solidFill>
                <a:srgbClr val="33993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41511" y="4091370"/>
            <a:ext cx="369687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069"/>
            <a:ext cx="1802380" cy="504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81" y="169069"/>
            <a:ext cx="693479" cy="471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0497" y="860519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 smtClean="0">
                <a:solidFill>
                  <a:srgbClr val="002060"/>
                </a:solidFill>
              </a:rPr>
              <a:t>19 themes</a:t>
            </a:r>
            <a:endParaRPr lang="en-GB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" r="26801" b="10978"/>
          <a:stretch/>
        </p:blipFill>
        <p:spPr>
          <a:xfrm>
            <a:off x="-108519" y="-176981"/>
            <a:ext cx="9488493" cy="7329949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467544" y="1460626"/>
            <a:ext cx="8499228" cy="473812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3F87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003F8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3F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3F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003F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b="1" dirty="0" smtClean="0">
                <a:solidFill>
                  <a:schemeClr val="bg1"/>
                </a:solidFill>
              </a:rPr>
              <a:t>4 calls in BONUS Art 185 and 1 in BONUS+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b="1" dirty="0" smtClean="0">
                <a:solidFill>
                  <a:schemeClr val="bg1"/>
                </a:solidFill>
              </a:rPr>
              <a:t>56 projects worth </a:t>
            </a:r>
            <a:r>
              <a:rPr lang="fi-FI" dirty="0" smtClean="0">
                <a:solidFill>
                  <a:schemeClr val="bg1"/>
                </a:solidFill>
              </a:rPr>
              <a:t>over EUR 100 million involving a total of 16 countries</a:t>
            </a:r>
            <a:endParaRPr lang="fi-FI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dirty="0" smtClean="0">
                <a:solidFill>
                  <a:schemeClr val="bg1"/>
                </a:solidFill>
              </a:rPr>
              <a:t>Over 130 region’s leading universities and institutions and 30 businesses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b="1" dirty="0" smtClean="0">
                <a:solidFill>
                  <a:schemeClr val="bg1"/>
                </a:solidFill>
              </a:rPr>
              <a:t>Over 800 researchers (from Art 185 excl. Blue Baltic)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dirty="0" smtClean="0">
                <a:solidFill>
                  <a:schemeClr val="bg1"/>
                </a:solidFill>
              </a:rPr>
              <a:t>Announcement on</a:t>
            </a:r>
            <a:r>
              <a:rPr lang="fi-FI" dirty="0" smtClean="0">
                <a:solidFill>
                  <a:schemeClr val="bg1"/>
                </a:solidFill>
              </a:rPr>
              <a:t> 1 </a:t>
            </a:r>
            <a:r>
              <a:rPr lang="fi-FI" dirty="0" smtClean="0">
                <a:solidFill>
                  <a:schemeClr val="bg1"/>
                </a:solidFill>
              </a:rPr>
              <a:t>April </a:t>
            </a:r>
            <a:r>
              <a:rPr lang="fi-FI" dirty="0" smtClean="0">
                <a:solidFill>
                  <a:schemeClr val="bg1"/>
                </a:solidFill>
              </a:rPr>
              <a:t>2017: 12 Blue Baltic projects </a:t>
            </a:r>
            <a:r>
              <a:rPr lang="fi-FI" dirty="0" smtClean="0">
                <a:solidFill>
                  <a:schemeClr val="bg1"/>
                </a:solidFill>
              </a:rPr>
              <a:t>to be implemented during </a:t>
            </a:r>
            <a:r>
              <a:rPr lang="fi-FI" dirty="0" smtClean="0">
                <a:solidFill>
                  <a:schemeClr val="bg1"/>
                </a:solidFill>
              </a:rPr>
              <a:t>2017-2020 </a:t>
            </a:r>
            <a:endParaRPr lang="fi-FI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i-FI" dirty="0" smtClean="0">
                <a:solidFill>
                  <a:schemeClr val="bg1"/>
                </a:solidFill>
              </a:rPr>
              <a:t>Also in 2017</a:t>
            </a:r>
            <a:r>
              <a:rPr lang="fi-FI" dirty="0" smtClean="0">
                <a:solidFill>
                  <a:schemeClr val="bg1"/>
                </a:solidFill>
              </a:rPr>
              <a:t>: </a:t>
            </a:r>
            <a:r>
              <a:rPr lang="fi-FI" dirty="0" smtClean="0">
                <a:solidFill>
                  <a:schemeClr val="bg1"/>
                </a:solidFill>
              </a:rPr>
              <a:t>Call </a:t>
            </a:r>
            <a:r>
              <a:rPr lang="fi-FI" dirty="0" smtClean="0">
                <a:solidFill>
                  <a:schemeClr val="bg1"/>
                </a:solidFill>
              </a:rPr>
              <a:t>to fill in remaining SRA gaps </a:t>
            </a:r>
            <a:endParaRPr lang="fi-FI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i-FI" sz="2400" dirty="0" smtClean="0">
                <a:solidFill>
                  <a:schemeClr val="bg1"/>
                </a:solidFill>
              </a:rPr>
              <a:t> 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48672" y="3645024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endParaRPr lang="en-US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63345" y="4437112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fi-FI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64656" y="678646"/>
            <a:ext cx="84021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 smtClean="0">
                <a:solidFill>
                  <a:schemeClr val="bg1"/>
                </a:solidFill>
              </a:rPr>
              <a:t>BONUS </a:t>
            </a:r>
            <a:r>
              <a:rPr lang="fi-FI" sz="4400" b="1" dirty="0" smtClean="0">
                <a:solidFill>
                  <a:schemeClr val="bg1"/>
                </a:solidFill>
              </a:rPr>
              <a:t>calls:</a:t>
            </a:r>
            <a:endParaRPr lang="fi-FI" sz="4400" b="1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205"/>
            <a:ext cx="1802380" cy="5040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9" y="173512"/>
            <a:ext cx="693479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5" b="12145"/>
          <a:stretch/>
        </p:blipFill>
        <p:spPr>
          <a:xfrm>
            <a:off x="-506005" y="-35321"/>
            <a:ext cx="9913052" cy="7057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440668"/>
            <a:ext cx="8229600" cy="1143000"/>
          </a:xfrm>
        </p:spPr>
        <p:txBody>
          <a:bodyPr/>
          <a:lstStyle/>
          <a:p>
            <a:pPr algn="l"/>
            <a:r>
              <a:rPr lang="fi-FI" b="1" dirty="0" smtClean="0">
                <a:solidFill>
                  <a:schemeClr val="bg1"/>
                </a:solidFill>
              </a:rPr>
              <a:t>BONUS </a:t>
            </a:r>
            <a:r>
              <a:rPr lang="fi-FI" b="1" dirty="0" smtClean="0">
                <a:solidFill>
                  <a:schemeClr val="bg1"/>
                </a:solidFill>
              </a:rPr>
              <a:t>Art 185 projects</a:t>
            </a:r>
            <a:r>
              <a:rPr lang="fi-FI" b="1" dirty="0" smtClean="0">
                <a:solidFill>
                  <a:schemeClr val="bg1"/>
                </a:solidFill>
              </a:rPr>
              <a:t>...</a:t>
            </a:r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345" y="1401379"/>
            <a:ext cx="8892977" cy="55892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000" b="1" dirty="0" smtClean="0">
                <a:solidFill>
                  <a:schemeClr val="bg1"/>
                </a:solidFill>
              </a:rPr>
              <a:t>develop </a:t>
            </a:r>
            <a:r>
              <a:rPr lang="en-US" sz="3000" b="1" dirty="0">
                <a:solidFill>
                  <a:schemeClr val="bg1"/>
                </a:solidFill>
              </a:rPr>
              <a:t>ways to reduce loadings from the </a:t>
            </a:r>
            <a:r>
              <a:rPr lang="en-US" sz="3000" b="1" dirty="0" smtClean="0">
                <a:solidFill>
                  <a:schemeClr val="bg1"/>
                </a:solidFill>
              </a:rPr>
              <a:t>catchment</a:t>
            </a:r>
          </a:p>
          <a:p>
            <a:pPr>
              <a:spcBef>
                <a:spcPts val="0"/>
              </a:spcBef>
            </a:pPr>
            <a:r>
              <a:rPr lang="en-US" sz="3000" b="1" dirty="0" smtClean="0">
                <a:solidFill>
                  <a:schemeClr val="bg1"/>
                </a:solidFill>
              </a:rPr>
              <a:t>boost </a:t>
            </a:r>
            <a:r>
              <a:rPr lang="en-US" sz="3000" b="1" dirty="0">
                <a:solidFill>
                  <a:schemeClr val="bg1"/>
                </a:solidFill>
              </a:rPr>
              <a:t>sustainable </a:t>
            </a:r>
            <a:r>
              <a:rPr lang="en-US" sz="3000" b="1" dirty="0" smtClean="0">
                <a:solidFill>
                  <a:schemeClr val="bg1"/>
                </a:solidFill>
              </a:rPr>
              <a:t>fisheries</a:t>
            </a:r>
            <a:endParaRPr lang="fi-FI" sz="30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000" b="1" dirty="0" smtClean="0">
                <a:solidFill>
                  <a:schemeClr val="bg1"/>
                </a:solidFill>
              </a:rPr>
              <a:t>look </a:t>
            </a:r>
            <a:r>
              <a:rPr lang="en-US" sz="3000" b="1" dirty="0">
                <a:solidFill>
                  <a:schemeClr val="bg1"/>
                </a:solidFill>
              </a:rPr>
              <a:t>for environmentally safer maritime </a:t>
            </a:r>
            <a:r>
              <a:rPr lang="en-US" sz="3000" b="1" dirty="0" smtClean="0">
                <a:solidFill>
                  <a:schemeClr val="bg1"/>
                </a:solidFill>
              </a:rPr>
              <a:t>activities</a:t>
            </a:r>
          </a:p>
          <a:p>
            <a:pPr>
              <a:spcBef>
                <a:spcPts val="0"/>
              </a:spcBef>
            </a:pPr>
            <a:r>
              <a:rPr lang="fi-FI" sz="3000" b="1" dirty="0" smtClean="0">
                <a:solidFill>
                  <a:schemeClr val="bg1"/>
                </a:solidFill>
              </a:rPr>
              <a:t>develop </a:t>
            </a:r>
            <a:r>
              <a:rPr lang="fi-FI" sz="3000" b="1" dirty="0">
                <a:solidFill>
                  <a:schemeClr val="bg1"/>
                </a:solidFill>
              </a:rPr>
              <a:t>methods and approaches to </a:t>
            </a:r>
            <a:r>
              <a:rPr lang="fi-FI" sz="3000" b="1" dirty="0" smtClean="0">
                <a:solidFill>
                  <a:schemeClr val="bg1"/>
                </a:solidFill>
              </a:rPr>
              <a:t>trade-offs between </a:t>
            </a:r>
            <a:r>
              <a:rPr lang="fi-FI" sz="3000" b="1" dirty="0">
                <a:solidFill>
                  <a:schemeClr val="bg1"/>
                </a:solidFill>
              </a:rPr>
              <a:t>various sectors and </a:t>
            </a:r>
            <a:r>
              <a:rPr lang="fi-FI" sz="3000" b="1" dirty="0" smtClean="0">
                <a:solidFill>
                  <a:schemeClr val="bg1"/>
                </a:solidFill>
              </a:rPr>
              <a:t>interests</a:t>
            </a:r>
            <a:endParaRPr lang="fi-FI" sz="30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000" b="1" dirty="0" smtClean="0">
                <a:solidFill>
                  <a:schemeClr val="bg1"/>
                </a:solidFill>
              </a:rPr>
              <a:t>develop </a:t>
            </a:r>
            <a:r>
              <a:rPr lang="en-US" sz="3000" b="1" dirty="0">
                <a:solidFill>
                  <a:schemeClr val="bg1"/>
                </a:solidFill>
              </a:rPr>
              <a:t>new methods for monitoring, surveillance and </a:t>
            </a:r>
            <a:r>
              <a:rPr lang="en-US" sz="3000" b="1" dirty="0" smtClean="0">
                <a:solidFill>
                  <a:schemeClr val="bg1"/>
                </a:solidFill>
              </a:rPr>
              <a:t>assessment</a:t>
            </a:r>
            <a:endParaRPr lang="fi-FI" sz="30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000" b="1" dirty="0" smtClean="0">
                <a:solidFill>
                  <a:schemeClr val="bg1"/>
                </a:solidFill>
              </a:rPr>
              <a:t>create </a:t>
            </a:r>
            <a:r>
              <a:rPr lang="en-US" sz="3000" b="1" dirty="0">
                <a:solidFill>
                  <a:schemeClr val="bg1"/>
                </a:solidFill>
              </a:rPr>
              <a:t>new knowledge about marine </a:t>
            </a:r>
            <a:r>
              <a:rPr lang="en-US" sz="3000" b="1" dirty="0" smtClean="0">
                <a:solidFill>
                  <a:schemeClr val="bg1"/>
                </a:solidFill>
              </a:rPr>
              <a:t>ecosystems</a:t>
            </a:r>
            <a:endParaRPr lang="fi-FI" sz="3000" b="1" dirty="0">
              <a:solidFill>
                <a:schemeClr val="bg1"/>
              </a:solidFill>
            </a:endParaRPr>
          </a:p>
          <a:p>
            <a:pPr marL="0">
              <a:spcBef>
                <a:spcPts val="0"/>
              </a:spcBef>
            </a:pPr>
            <a:endParaRPr lang="fi-FI" sz="30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802380" cy="504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9" y="173512"/>
            <a:ext cx="693479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8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3" r="10793" b="20522"/>
          <a:stretch/>
        </p:blipFill>
        <p:spPr>
          <a:xfrm>
            <a:off x="0" y="-3398"/>
            <a:ext cx="9144000" cy="6861398"/>
          </a:xfrm>
          <a:prstGeom prst="rect">
            <a:avLst/>
          </a:prstGeom>
        </p:spPr>
      </p:pic>
      <p:pic>
        <p:nvPicPr>
          <p:cNvPr id="4" name="Picture 3" descr="probalt 2.jpg"/>
          <p:cNvPicPr>
            <a:picLocks noChangeAspect="1"/>
          </p:cNvPicPr>
          <p:nvPr/>
        </p:nvPicPr>
        <p:blipFill>
          <a:blip r:embed="rId5" cstate="print"/>
          <a:srcRect l="3794" r="5749"/>
          <a:stretch>
            <a:fillRect/>
          </a:stretch>
        </p:blipFill>
        <p:spPr>
          <a:xfrm flipH="1">
            <a:off x="0" y="0"/>
            <a:ext cx="9144000" cy="6899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9205"/>
            <a:ext cx="1802380" cy="504056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395288" y="871140"/>
            <a:ext cx="8353425" cy="51123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buNone/>
              <a:defRPr/>
            </a:pPr>
            <a:r>
              <a:rPr lang="fi-FI" sz="3000" b="1" dirty="0" smtClean="0">
                <a:solidFill>
                  <a:srgbClr val="002060"/>
                </a:solidFill>
              </a:rPr>
              <a:t>BONUS projects in science policy interface in 2016</a:t>
            </a:r>
            <a:r>
              <a:rPr lang="fi-FI" sz="3000" b="1" dirty="0" smtClean="0">
                <a:solidFill>
                  <a:srgbClr val="002060"/>
                </a:solidFill>
              </a:rPr>
              <a:t>:</a:t>
            </a:r>
            <a:endParaRPr lang="fi-FI" sz="3000" b="1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313 BONUS researchers </a:t>
            </a:r>
            <a:r>
              <a:rPr lang="en-US" sz="2800" b="1" dirty="0" smtClean="0">
                <a:solidFill>
                  <a:srgbClr val="002060"/>
                </a:solidFill>
              </a:rPr>
              <a:t>as </a:t>
            </a:r>
            <a:r>
              <a:rPr lang="en-US" sz="2800" b="1" dirty="0">
                <a:solidFill>
                  <a:srgbClr val="002060"/>
                </a:solidFill>
              </a:rPr>
              <a:t>members in the stakeholder </a:t>
            </a:r>
            <a:r>
              <a:rPr lang="en-US" sz="2800" b="1" dirty="0" smtClean="0">
                <a:solidFill>
                  <a:srgbClr val="002060"/>
                </a:solidFill>
              </a:rPr>
              <a:t>committees (HELCOM, ICES, EU </a:t>
            </a:r>
            <a:r>
              <a:rPr lang="en-US" sz="2800" b="1" dirty="0" err="1" smtClean="0">
                <a:solidFill>
                  <a:srgbClr val="002060"/>
                </a:solidFill>
              </a:rPr>
              <a:t>etc</a:t>
            </a:r>
            <a:r>
              <a:rPr lang="en-US" sz="2800" b="1" dirty="0" smtClean="0">
                <a:solidFill>
                  <a:srgbClr val="002060"/>
                </a:solidFill>
              </a:rPr>
              <a:t>)</a:t>
            </a:r>
            <a:endParaRPr lang="en-GB" sz="2800" b="1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b="1" dirty="0" smtClean="0">
                <a:solidFill>
                  <a:srgbClr val="002060"/>
                </a:solidFill>
              </a:rPr>
              <a:t>58 significant contributions to </a:t>
            </a:r>
            <a:r>
              <a:rPr lang="en-GB" sz="2800" b="1" dirty="0" smtClean="0">
                <a:solidFill>
                  <a:srgbClr val="002060"/>
                </a:solidFill>
              </a:rPr>
              <a:t>’fit-to-purpose</a:t>
            </a:r>
            <a:r>
              <a:rPr lang="en-GB" sz="2800" b="1" dirty="0">
                <a:solidFill>
                  <a:srgbClr val="002060"/>
                </a:solidFill>
              </a:rPr>
              <a:t>’ regulations, policies and management practices </a:t>
            </a:r>
            <a:endParaRPr lang="en-GB" sz="2800" b="1" dirty="0" smtClean="0">
              <a:solidFill>
                <a:srgbClr val="002060"/>
              </a:solidFill>
            </a:endParaRPr>
          </a:p>
          <a:p>
            <a:pPr eaLnBrk="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2800" b="1" dirty="0" smtClean="0">
                <a:solidFill>
                  <a:srgbClr val="002060"/>
                </a:solidFill>
              </a:rPr>
              <a:t>43 suggestions </a:t>
            </a:r>
            <a:r>
              <a:rPr lang="en-GB" sz="2800" b="1" dirty="0">
                <a:solidFill>
                  <a:srgbClr val="002060"/>
                </a:solidFill>
              </a:rPr>
              <a:t>for designing, implementing and evaluating the efficacy of relevant public policies and governance </a:t>
            </a:r>
            <a:r>
              <a:rPr lang="en-GB" sz="2800" b="1" dirty="0" smtClean="0">
                <a:solidFill>
                  <a:srgbClr val="002060"/>
                </a:solidFill>
              </a:rPr>
              <a:t>originating </a:t>
            </a:r>
            <a:r>
              <a:rPr lang="en-GB" sz="2800" b="1" dirty="0">
                <a:solidFill>
                  <a:srgbClr val="002060"/>
                </a:solidFill>
              </a:rPr>
              <a:t>from the work of the project </a:t>
            </a:r>
            <a:endParaRPr lang="en-GB" sz="2800" b="1" dirty="0" smtClean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69" y="173512"/>
            <a:ext cx="693479" cy="4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</TotalTime>
  <Words>635</Words>
  <Application>Microsoft Office PowerPoint</Application>
  <PresentationFormat>On-screen Show (4:3)</PresentationFormat>
  <Paragraphs>116</Paragraphs>
  <Slides>13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5_Office Theme</vt:lpstr>
      <vt:lpstr>PowerPoint Presentation</vt:lpstr>
      <vt:lpstr>Participating states</vt:lpstr>
      <vt:lpstr>PowerPoint Presentation</vt:lpstr>
      <vt:lpstr>PowerPoint Presentation</vt:lpstr>
      <vt:lpstr>BONUS strategic research agenda</vt:lpstr>
      <vt:lpstr>PowerPoint Presentation</vt:lpstr>
      <vt:lpstr>PowerPoint Presentation</vt:lpstr>
      <vt:lpstr>BONUS Art 185 projects...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 5 min</dc:title>
  <dc:creator>Maija Sirola</dc:creator>
  <cp:lastModifiedBy>Maija Sirola</cp:lastModifiedBy>
  <cp:revision>204</cp:revision>
  <cp:lastPrinted>2017-02-06T13:36:28Z</cp:lastPrinted>
  <dcterms:created xsi:type="dcterms:W3CDTF">2015-07-16T11:58:13Z</dcterms:created>
  <dcterms:modified xsi:type="dcterms:W3CDTF">2017-02-06T13:47:13Z</dcterms:modified>
</cp:coreProperties>
</file>